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6858000" cy="9906000" type="A4"/>
  <p:notesSz cx="6858000" cy="9906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456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6697" y="261620"/>
            <a:ext cx="6294120" cy="8678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59990">
              <a:lnSpc>
                <a:spcPct val="100000"/>
              </a:lnSpc>
              <a:spcBef>
                <a:spcPts val="100"/>
              </a:spcBef>
            </a:pPr>
            <a:r>
              <a:rPr sz="1400" b="1" spc="-60" dirty="0">
                <a:solidFill>
                  <a:srgbClr val="7E7E7E"/>
                </a:solidFill>
                <a:latin typeface="Arial"/>
                <a:cs typeface="Arial"/>
              </a:rPr>
              <a:t>Orario </a:t>
            </a:r>
            <a:r>
              <a:rPr sz="1400" b="1" spc="-65" dirty="0">
                <a:solidFill>
                  <a:srgbClr val="7E7E7E"/>
                </a:solidFill>
                <a:latin typeface="Arial"/>
                <a:cs typeface="Arial"/>
              </a:rPr>
              <a:t>di</a:t>
            </a:r>
            <a:r>
              <a:rPr sz="1400" b="1" spc="-1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b="1" spc="-65" dirty="0">
                <a:solidFill>
                  <a:srgbClr val="7E7E7E"/>
                </a:solidFill>
                <a:latin typeface="Arial"/>
                <a:cs typeface="Arial"/>
              </a:rPr>
              <a:t>frequenza</a:t>
            </a:r>
            <a:endParaRPr sz="1400">
              <a:latin typeface="Arial"/>
              <a:cs typeface="Arial"/>
            </a:endParaRPr>
          </a:p>
          <a:p>
            <a:pPr marL="2459990" marR="78105">
              <a:lnSpc>
                <a:spcPct val="100000"/>
              </a:lnSpc>
            </a:pPr>
            <a:r>
              <a:rPr sz="1400" spc="-45" dirty="0">
                <a:solidFill>
                  <a:srgbClr val="7E7E7E"/>
                </a:solidFill>
                <a:latin typeface="Arial"/>
                <a:cs typeface="Arial"/>
              </a:rPr>
              <a:t>Ingresso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dalle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8.00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alle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9.00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con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possibilità </a:t>
            </a:r>
            <a:r>
              <a:rPr sz="1400" spc="-15" dirty="0">
                <a:solidFill>
                  <a:srgbClr val="7E7E7E"/>
                </a:solidFill>
                <a:latin typeface="Arial"/>
                <a:cs typeface="Arial"/>
              </a:rPr>
              <a:t>di  </a:t>
            </a:r>
            <a:r>
              <a:rPr sz="1400" spc="-75" dirty="0">
                <a:solidFill>
                  <a:srgbClr val="7E7E7E"/>
                </a:solidFill>
                <a:latin typeface="Arial"/>
                <a:cs typeface="Arial"/>
              </a:rPr>
              <a:t>accesso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anticipato</a:t>
            </a:r>
            <a:r>
              <a:rPr sz="1400" spc="-28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alle </a:t>
            </a:r>
            <a:r>
              <a:rPr sz="1400" spc="-70" dirty="0">
                <a:solidFill>
                  <a:srgbClr val="7E7E7E"/>
                </a:solidFill>
                <a:latin typeface="Arial"/>
                <a:cs typeface="Arial"/>
              </a:rPr>
              <a:t>7.30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uscita dalle </a:t>
            </a:r>
            <a:r>
              <a:rPr sz="1400" spc="-114" dirty="0">
                <a:solidFill>
                  <a:srgbClr val="7E7E7E"/>
                </a:solidFill>
                <a:latin typeface="Arial"/>
                <a:cs typeface="Arial"/>
              </a:rPr>
              <a:t>15.45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alle</a:t>
            </a:r>
            <a:endParaRPr sz="1400">
              <a:latin typeface="Arial"/>
              <a:cs typeface="Arial"/>
            </a:endParaRPr>
          </a:p>
          <a:p>
            <a:pPr marL="2459990" marR="539115">
              <a:lnSpc>
                <a:spcPct val="100000"/>
              </a:lnSpc>
            </a:pPr>
            <a:r>
              <a:rPr sz="1400" spc="-130" dirty="0">
                <a:solidFill>
                  <a:srgbClr val="7E7E7E"/>
                </a:solidFill>
                <a:latin typeface="Arial"/>
                <a:cs typeface="Arial"/>
              </a:rPr>
              <a:t>16.15.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Possibilità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di</a:t>
            </a:r>
            <a:r>
              <a:rPr sz="1400" spc="-29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attivazione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del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servizio </a:t>
            </a:r>
            <a:r>
              <a:rPr sz="1400" spc="-15" dirty="0">
                <a:solidFill>
                  <a:srgbClr val="7E7E7E"/>
                </a:solidFill>
                <a:latin typeface="Arial"/>
                <a:cs typeface="Arial"/>
              </a:rPr>
              <a:t>di 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Prolungamento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Orario dalle </a:t>
            </a:r>
            <a:r>
              <a:rPr sz="1400" spc="-145" dirty="0">
                <a:solidFill>
                  <a:srgbClr val="7E7E7E"/>
                </a:solidFill>
                <a:latin typeface="Arial"/>
                <a:cs typeface="Arial"/>
              </a:rPr>
              <a:t>16.15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alle</a:t>
            </a:r>
            <a:r>
              <a:rPr sz="1400" spc="-18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145" dirty="0">
                <a:solidFill>
                  <a:srgbClr val="7E7E7E"/>
                </a:solidFill>
                <a:latin typeface="Arial"/>
                <a:cs typeface="Arial"/>
              </a:rPr>
              <a:t>18.15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Arial"/>
              <a:cs typeface="Arial"/>
            </a:endParaRPr>
          </a:p>
          <a:p>
            <a:pPr marL="12700" marR="5080" algn="just">
              <a:lnSpc>
                <a:spcPct val="114999"/>
              </a:lnSpc>
              <a:spcBef>
                <a:spcPts val="5"/>
              </a:spcBef>
            </a:pPr>
            <a:r>
              <a:rPr sz="1400" b="1" spc="-15" dirty="0">
                <a:solidFill>
                  <a:srgbClr val="7E7E7E"/>
                </a:solidFill>
                <a:latin typeface="Arial"/>
                <a:cs typeface="Arial"/>
              </a:rPr>
              <a:t>Il </a:t>
            </a:r>
            <a:r>
              <a:rPr sz="1400" b="1" spc="-70" dirty="0">
                <a:solidFill>
                  <a:srgbClr val="7E7E7E"/>
                </a:solidFill>
                <a:latin typeface="Arial"/>
                <a:cs typeface="Arial"/>
              </a:rPr>
              <a:t>Nido </a:t>
            </a:r>
            <a:r>
              <a:rPr sz="1400" b="1" spc="-60" dirty="0">
                <a:solidFill>
                  <a:srgbClr val="7E7E7E"/>
                </a:solidFill>
                <a:latin typeface="Arial"/>
                <a:cs typeface="Arial"/>
              </a:rPr>
              <a:t>d’Infanzia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è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un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servizio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educativo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dedicato </a:t>
            </a:r>
            <a:r>
              <a:rPr sz="1400" spc="-50" dirty="0">
                <a:solidFill>
                  <a:srgbClr val="7E7E7E"/>
                </a:solidFill>
                <a:latin typeface="Arial"/>
                <a:cs typeface="Arial"/>
              </a:rPr>
              <a:t>ai </a:t>
            </a:r>
            <a:r>
              <a:rPr sz="1400" spc="-40" dirty="0">
                <a:solidFill>
                  <a:srgbClr val="7E7E7E"/>
                </a:solidFill>
                <a:latin typeface="Arial"/>
                <a:cs typeface="Arial"/>
              </a:rPr>
              <a:t>Bambini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alle </a:t>
            </a:r>
            <a:r>
              <a:rPr sz="1400" spc="-50" dirty="0">
                <a:solidFill>
                  <a:srgbClr val="7E7E7E"/>
                </a:solidFill>
                <a:latin typeface="Arial"/>
                <a:cs typeface="Arial"/>
              </a:rPr>
              <a:t>Famiglie,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le </a:t>
            </a:r>
            <a:r>
              <a:rPr sz="1400" spc="-70" dirty="0">
                <a:solidFill>
                  <a:srgbClr val="7E7E7E"/>
                </a:solidFill>
                <a:latin typeface="Arial"/>
                <a:cs typeface="Arial"/>
              </a:rPr>
              <a:t>sue  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finalità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sono </a:t>
            </a:r>
            <a:r>
              <a:rPr sz="1400" spc="-40" dirty="0">
                <a:solidFill>
                  <a:srgbClr val="7E7E7E"/>
                </a:solidFill>
                <a:latin typeface="Arial"/>
                <a:cs typeface="Arial"/>
              </a:rPr>
              <a:t>la </a:t>
            </a:r>
            <a:r>
              <a:rPr sz="1400" spc="-15" dirty="0">
                <a:solidFill>
                  <a:srgbClr val="7E7E7E"/>
                </a:solidFill>
                <a:latin typeface="Arial"/>
                <a:cs typeface="Arial"/>
              </a:rPr>
              <a:t>formazione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dei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bambini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delle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bambine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 </a:t>
            </a:r>
            <a:r>
              <a:rPr sz="1400" spc="-40" dirty="0">
                <a:solidFill>
                  <a:srgbClr val="7E7E7E"/>
                </a:solidFill>
                <a:latin typeface="Arial"/>
                <a:cs typeface="Arial"/>
              </a:rPr>
              <a:t>la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partecipazione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delle 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famiglie.</a:t>
            </a:r>
            <a:r>
              <a:rPr sz="1400" spc="-7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7E7E7E"/>
                </a:solidFill>
                <a:latin typeface="Arial"/>
                <a:cs typeface="Arial"/>
              </a:rPr>
              <a:t>Il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nido</a:t>
            </a:r>
            <a:r>
              <a:rPr sz="1400" spc="-7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è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un</a:t>
            </a:r>
            <a:r>
              <a:rPr sz="1400" spc="-5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contesto</a:t>
            </a:r>
            <a:r>
              <a:rPr sz="1400" spc="-7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esplorativo</a:t>
            </a:r>
            <a:r>
              <a:rPr sz="1400" spc="-5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un</a:t>
            </a:r>
            <a:r>
              <a:rPr sz="1400" spc="-7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ambiente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di</a:t>
            </a:r>
            <a:r>
              <a:rPr sz="1400" spc="-7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ascolto</a:t>
            </a:r>
            <a:r>
              <a:rPr sz="1400" spc="-6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400" spc="-6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di</a:t>
            </a:r>
            <a:r>
              <a:rPr sz="1400" spc="-5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ricerca,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dove</a:t>
            </a:r>
            <a:r>
              <a:rPr sz="1400" spc="-6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i 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bambini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le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bambine </a:t>
            </a:r>
            <a:r>
              <a:rPr sz="1400" spc="-15" dirty="0">
                <a:solidFill>
                  <a:srgbClr val="7E7E7E"/>
                </a:solidFill>
                <a:latin typeface="Arial"/>
                <a:cs typeface="Arial"/>
              </a:rPr>
              <a:t>attraverso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le </a:t>
            </a:r>
            <a:r>
              <a:rPr sz="1400" spc="10" dirty="0">
                <a:solidFill>
                  <a:srgbClr val="7E7E7E"/>
                </a:solidFill>
                <a:latin typeface="Arial"/>
                <a:cs typeface="Arial"/>
              </a:rPr>
              <a:t>loro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indagini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sperimentazioni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trasformano </a:t>
            </a:r>
            <a:r>
              <a:rPr sz="1400" spc="-15" dirty="0">
                <a:solidFill>
                  <a:srgbClr val="7E7E7E"/>
                </a:solidFill>
                <a:latin typeface="Arial"/>
                <a:cs typeface="Arial"/>
              </a:rPr>
              <a:t>le  abilità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in competenze</a:t>
            </a:r>
            <a:r>
              <a:rPr sz="1400" i="1" spc="-20" dirty="0">
                <a:solidFill>
                  <a:srgbClr val="7E7E7E"/>
                </a:solidFill>
                <a:latin typeface="Carlito"/>
                <a:cs typeface="Carlito"/>
              </a:rPr>
              <a:t>. </a:t>
            </a:r>
            <a:r>
              <a:rPr sz="1400" b="1" i="1" spc="-15" dirty="0">
                <a:solidFill>
                  <a:srgbClr val="7E7E7E"/>
                </a:solidFill>
                <a:latin typeface="Times New Roman"/>
                <a:cs typeface="Times New Roman"/>
              </a:rPr>
              <a:t>L’elemento </a:t>
            </a:r>
            <a:r>
              <a:rPr sz="1400" b="1" i="1" spc="-70" dirty="0">
                <a:solidFill>
                  <a:srgbClr val="7E7E7E"/>
                </a:solidFill>
                <a:latin typeface="Arial"/>
                <a:cs typeface="Arial"/>
              </a:rPr>
              <a:t>caratterizzante </a:t>
            </a:r>
            <a:r>
              <a:rPr sz="1400" b="1" i="1" spc="-45" dirty="0">
                <a:solidFill>
                  <a:srgbClr val="7E7E7E"/>
                </a:solidFill>
                <a:latin typeface="Arial"/>
                <a:cs typeface="Arial"/>
              </a:rPr>
              <a:t>il </a:t>
            </a:r>
            <a:r>
              <a:rPr sz="1400" b="1" i="1" spc="-95" dirty="0">
                <a:solidFill>
                  <a:srgbClr val="7E7E7E"/>
                </a:solidFill>
                <a:latin typeface="Arial"/>
                <a:cs typeface="Arial"/>
              </a:rPr>
              <a:t>nido </a:t>
            </a:r>
            <a:r>
              <a:rPr sz="1400" b="1" i="1" spc="-120" dirty="0">
                <a:solidFill>
                  <a:srgbClr val="7E7E7E"/>
                </a:solidFill>
                <a:latin typeface="Arial"/>
                <a:cs typeface="Arial"/>
              </a:rPr>
              <a:t>Don Zeno </a:t>
            </a:r>
            <a:r>
              <a:rPr sz="1400" b="1" i="1" spc="-105" dirty="0">
                <a:solidFill>
                  <a:srgbClr val="7E7E7E"/>
                </a:solidFill>
                <a:latin typeface="Arial"/>
                <a:cs typeface="Arial"/>
              </a:rPr>
              <a:t>è </a:t>
            </a:r>
            <a:r>
              <a:rPr sz="1400" b="1" i="1" spc="10" dirty="0">
                <a:solidFill>
                  <a:srgbClr val="7E7E7E"/>
                </a:solidFill>
                <a:latin typeface="Times New Roman"/>
                <a:cs typeface="Times New Roman"/>
              </a:rPr>
              <a:t>l’orientamento  </a:t>
            </a:r>
            <a:r>
              <a:rPr sz="1400" b="1" i="1" spc="-30" dirty="0">
                <a:solidFill>
                  <a:srgbClr val="7E7E7E"/>
                </a:solidFill>
                <a:latin typeface="Times New Roman"/>
                <a:cs typeface="Times New Roman"/>
              </a:rPr>
              <a:t>all’inclusione</a:t>
            </a:r>
            <a:r>
              <a:rPr sz="1400" b="1" i="1" spc="-70" dirty="0">
                <a:solidFill>
                  <a:srgbClr val="7E7E7E"/>
                </a:solidFill>
                <a:latin typeface="Times New Roman"/>
                <a:cs typeface="Times New Roman"/>
              </a:rPr>
              <a:t> </a:t>
            </a:r>
            <a:r>
              <a:rPr sz="1400" b="1" i="1" spc="-10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400" b="1" i="1" spc="-9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b="1" i="1" spc="-55" dirty="0">
                <a:solidFill>
                  <a:srgbClr val="7E7E7E"/>
                </a:solidFill>
                <a:latin typeface="Arial"/>
                <a:cs typeface="Arial"/>
              </a:rPr>
              <a:t>alla</a:t>
            </a:r>
            <a:r>
              <a:rPr sz="1400" b="1" i="1" spc="-114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b="1" i="1" spc="-90" dirty="0">
                <a:solidFill>
                  <a:srgbClr val="7E7E7E"/>
                </a:solidFill>
                <a:latin typeface="Arial"/>
                <a:cs typeface="Arial"/>
              </a:rPr>
              <a:t>partecipazione</a:t>
            </a:r>
            <a:r>
              <a:rPr sz="1400" b="1" i="1" spc="-8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b="1" i="1" spc="-75" dirty="0">
                <a:solidFill>
                  <a:srgbClr val="7E7E7E"/>
                </a:solidFill>
                <a:latin typeface="Arial"/>
                <a:cs typeface="Arial"/>
              </a:rPr>
              <a:t>delle</a:t>
            </a:r>
            <a:r>
              <a:rPr sz="1400" b="1" i="1" spc="-9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b="1" i="1" spc="-70" dirty="0">
                <a:solidFill>
                  <a:srgbClr val="7E7E7E"/>
                </a:solidFill>
                <a:latin typeface="Arial"/>
                <a:cs typeface="Arial"/>
              </a:rPr>
              <a:t>famiglie,</a:t>
            </a:r>
            <a:r>
              <a:rPr sz="1400" b="1" i="1" spc="-12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b="1" i="1" spc="-65" dirty="0">
                <a:solidFill>
                  <a:srgbClr val="7E7E7E"/>
                </a:solidFill>
                <a:latin typeface="Arial"/>
                <a:cs typeface="Arial"/>
              </a:rPr>
              <a:t>dalla</a:t>
            </a:r>
            <a:r>
              <a:rPr sz="1400" b="1" i="1" spc="-114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b="1" i="1" spc="-65" dirty="0">
                <a:solidFill>
                  <a:srgbClr val="7E7E7E"/>
                </a:solidFill>
                <a:latin typeface="Arial"/>
                <a:cs typeface="Arial"/>
              </a:rPr>
              <a:t>quotidianità</a:t>
            </a:r>
            <a:r>
              <a:rPr sz="1400" b="1" i="1" spc="-11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b="1" i="1" spc="-65" dirty="0">
                <a:solidFill>
                  <a:srgbClr val="7E7E7E"/>
                </a:solidFill>
                <a:latin typeface="Arial"/>
                <a:cs typeface="Arial"/>
              </a:rPr>
              <a:t>ai</a:t>
            </a:r>
            <a:r>
              <a:rPr sz="1400" b="1" i="1" spc="-9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b="1" i="1" spc="-55" dirty="0">
                <a:solidFill>
                  <a:srgbClr val="7E7E7E"/>
                </a:solidFill>
                <a:latin typeface="Arial"/>
                <a:cs typeface="Arial"/>
              </a:rPr>
              <a:t>progetti.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Arial"/>
              <a:cs typeface="Arial"/>
            </a:endParaRPr>
          </a:p>
          <a:p>
            <a:pPr marL="12700" marR="2305050" algn="just">
              <a:lnSpc>
                <a:spcPct val="100000"/>
              </a:lnSpc>
            </a:pPr>
            <a:r>
              <a:rPr sz="1400" b="1" spc="-85" dirty="0">
                <a:solidFill>
                  <a:srgbClr val="7E7E7E"/>
                </a:solidFill>
                <a:latin typeface="Arial"/>
                <a:cs typeface="Arial"/>
              </a:rPr>
              <a:t>L’educatore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ha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un </a:t>
            </a:r>
            <a:r>
              <a:rPr sz="1400" dirty="0">
                <a:solidFill>
                  <a:srgbClr val="7E7E7E"/>
                </a:solidFill>
                <a:latin typeface="Arial"/>
                <a:cs typeface="Arial"/>
              </a:rPr>
              <a:t>ruolo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centrale </a:t>
            </a:r>
            <a:r>
              <a:rPr sz="1400" spc="-15" dirty="0">
                <a:solidFill>
                  <a:srgbClr val="7E7E7E"/>
                </a:solidFill>
                <a:latin typeface="Arial"/>
                <a:cs typeface="Arial"/>
              </a:rPr>
              <a:t>per </a:t>
            </a:r>
            <a:r>
              <a:rPr sz="1400" spc="5" dirty="0">
                <a:solidFill>
                  <a:srgbClr val="7E7E7E"/>
                </a:solidFill>
                <a:latin typeface="Arial"/>
                <a:cs typeface="Arial"/>
              </a:rPr>
              <a:t>lo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sviluppo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del  bambino: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è </a:t>
            </a:r>
            <a:r>
              <a:rPr sz="1400" spc="-65" dirty="0">
                <a:solidFill>
                  <a:srgbClr val="7E7E7E"/>
                </a:solidFill>
                <a:latin typeface="Arial"/>
                <a:cs typeface="Arial"/>
              </a:rPr>
              <a:t>capace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di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ascoltare,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di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accogliere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i </a:t>
            </a:r>
            <a:r>
              <a:rPr sz="1400" spc="10" dirty="0">
                <a:solidFill>
                  <a:srgbClr val="7E7E7E"/>
                </a:solidFill>
                <a:latin typeface="Arial"/>
                <a:cs typeface="Arial"/>
              </a:rPr>
              <a:t>loro 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bisogni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di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sollecitare le </a:t>
            </a:r>
            <a:r>
              <a:rPr sz="1400" spc="10" dirty="0">
                <a:solidFill>
                  <a:srgbClr val="7E7E7E"/>
                </a:solidFill>
                <a:latin typeface="Arial"/>
                <a:cs typeface="Arial"/>
              </a:rPr>
              <a:t>loro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curiosità. </a:t>
            </a:r>
            <a:r>
              <a:rPr sz="1400" spc="-50" dirty="0">
                <a:solidFill>
                  <a:srgbClr val="7E7E7E"/>
                </a:solidFill>
                <a:latin typeface="Arial"/>
                <a:cs typeface="Arial"/>
              </a:rPr>
              <a:t>Costruisce  </a:t>
            </a:r>
            <a:r>
              <a:rPr sz="1400" spc="-45" dirty="0">
                <a:solidFill>
                  <a:srgbClr val="7E7E7E"/>
                </a:solidFill>
                <a:latin typeface="Arial"/>
                <a:cs typeface="Arial"/>
              </a:rPr>
              <a:t>insieme </a:t>
            </a:r>
            <a:r>
              <a:rPr sz="1400" spc="-50" dirty="0">
                <a:solidFill>
                  <a:srgbClr val="7E7E7E"/>
                </a:solidFill>
                <a:latin typeface="Arial"/>
                <a:cs typeface="Arial"/>
              </a:rPr>
              <a:t>ai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bambini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nuove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teorie, </a:t>
            </a:r>
            <a:r>
              <a:rPr sz="1400" spc="-15" dirty="0">
                <a:solidFill>
                  <a:srgbClr val="7E7E7E"/>
                </a:solidFill>
                <a:latin typeface="Arial"/>
                <a:cs typeface="Arial"/>
              </a:rPr>
              <a:t>nuovi </a:t>
            </a:r>
            <a:r>
              <a:rPr sz="1400" spc="-45" dirty="0">
                <a:solidFill>
                  <a:srgbClr val="7E7E7E"/>
                </a:solidFill>
                <a:latin typeface="Arial"/>
                <a:cs typeface="Arial"/>
              </a:rPr>
              <a:t>saperi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 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predispone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 </a:t>
            </a:r>
            <a:r>
              <a:rPr sz="1400" spc="10" dirty="0">
                <a:solidFill>
                  <a:srgbClr val="7E7E7E"/>
                </a:solidFill>
                <a:latin typeface="Arial"/>
                <a:cs typeface="Arial"/>
              </a:rPr>
              <a:t>progetta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spazi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favorevoli </a:t>
            </a:r>
            <a:r>
              <a:rPr sz="1400" spc="-45" dirty="0">
                <a:solidFill>
                  <a:srgbClr val="7E7E7E"/>
                </a:solidFill>
                <a:latin typeface="Arial"/>
                <a:cs typeface="Arial"/>
              </a:rPr>
              <a:t>alla 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sperimentazione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in 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contesti </a:t>
            </a:r>
            <a:r>
              <a:rPr sz="1400" spc="-50" dirty="0">
                <a:solidFill>
                  <a:srgbClr val="7E7E7E"/>
                </a:solidFill>
                <a:latin typeface="Arial"/>
                <a:cs typeface="Arial"/>
              </a:rPr>
              <a:t>che </a:t>
            </a:r>
            <a:r>
              <a:rPr sz="1400" spc="5" dirty="0">
                <a:solidFill>
                  <a:srgbClr val="7E7E7E"/>
                </a:solidFill>
                <a:latin typeface="Arial"/>
                <a:cs typeface="Arial"/>
              </a:rPr>
              <a:t>portano </a:t>
            </a:r>
            <a:r>
              <a:rPr sz="1400" spc="-90" dirty="0">
                <a:solidFill>
                  <a:srgbClr val="7E7E7E"/>
                </a:solidFill>
                <a:latin typeface="Arial"/>
                <a:cs typeface="Arial"/>
              </a:rPr>
              <a:t>a </a:t>
            </a:r>
            <a:r>
              <a:rPr sz="1400" spc="-15" dirty="0">
                <a:solidFill>
                  <a:srgbClr val="7E7E7E"/>
                </a:solidFill>
                <a:latin typeface="Arial"/>
                <a:cs typeface="Arial"/>
              </a:rPr>
              <a:t>nuovi  apprendimenti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"/>
              <a:cs typeface="Arial"/>
            </a:endParaRPr>
          </a:p>
          <a:p>
            <a:pPr marL="2265680" marR="5715" algn="just">
              <a:lnSpc>
                <a:spcPct val="100000"/>
              </a:lnSpc>
            </a:pPr>
            <a:r>
              <a:rPr sz="1400" b="1" spc="-90" dirty="0">
                <a:solidFill>
                  <a:srgbClr val="7E7E7E"/>
                </a:solidFill>
                <a:latin typeface="Arial"/>
                <a:cs typeface="Arial"/>
              </a:rPr>
              <a:t>IL </a:t>
            </a:r>
            <a:r>
              <a:rPr sz="1400" b="1" spc="-95" dirty="0">
                <a:solidFill>
                  <a:srgbClr val="7E7E7E"/>
                </a:solidFill>
                <a:latin typeface="Arial"/>
                <a:cs typeface="Arial"/>
              </a:rPr>
              <a:t>Bambino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nel </a:t>
            </a:r>
            <a:r>
              <a:rPr sz="1400" dirty="0">
                <a:solidFill>
                  <a:srgbClr val="7E7E7E"/>
                </a:solidFill>
                <a:latin typeface="Arial"/>
                <a:cs typeface="Arial"/>
              </a:rPr>
              <a:t>momento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in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cui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è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in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relazione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con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gli  </a:t>
            </a:r>
            <a:r>
              <a:rPr sz="1400" spc="10" dirty="0">
                <a:solidFill>
                  <a:srgbClr val="7E7E7E"/>
                </a:solidFill>
                <a:latin typeface="Arial"/>
                <a:cs typeface="Arial"/>
              </a:rPr>
              <a:t>altri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con </a:t>
            </a:r>
            <a:r>
              <a:rPr sz="1400" spc="-15" dirty="0">
                <a:solidFill>
                  <a:srgbClr val="7E7E7E"/>
                </a:solidFill>
                <a:latin typeface="Arial"/>
                <a:cs typeface="Arial"/>
              </a:rPr>
              <a:t>l’ambiente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produce 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il </a:t>
            </a:r>
            <a:r>
              <a:rPr sz="1400" spc="5" dirty="0">
                <a:solidFill>
                  <a:srgbClr val="7E7E7E"/>
                </a:solidFill>
                <a:latin typeface="Arial"/>
                <a:cs typeface="Arial"/>
              </a:rPr>
              <a:t>proprio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sviluppo. </a:t>
            </a:r>
            <a:r>
              <a:rPr sz="1400" spc="-100" dirty="0">
                <a:solidFill>
                  <a:srgbClr val="7E7E7E"/>
                </a:solidFill>
                <a:latin typeface="Arial"/>
                <a:cs typeface="Arial"/>
              </a:rPr>
              <a:t>E’  </a:t>
            </a:r>
            <a:r>
              <a:rPr sz="1400" spc="5" dirty="0">
                <a:solidFill>
                  <a:srgbClr val="7E7E7E"/>
                </a:solidFill>
                <a:latin typeface="Arial"/>
                <a:cs typeface="Arial"/>
              </a:rPr>
              <a:t>orientato </a:t>
            </a:r>
            <a:r>
              <a:rPr sz="1400" spc="-45" dirty="0">
                <a:solidFill>
                  <a:srgbClr val="7E7E7E"/>
                </a:solidFill>
                <a:latin typeface="Arial"/>
                <a:cs typeface="Arial"/>
              </a:rPr>
              <a:t>al </a:t>
            </a:r>
            <a:r>
              <a:rPr sz="1400" spc="-15" dirty="0">
                <a:solidFill>
                  <a:srgbClr val="7E7E7E"/>
                </a:solidFill>
                <a:latin typeface="Arial"/>
                <a:cs typeface="Arial"/>
              </a:rPr>
              <a:t>protagonismo,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è </a:t>
            </a:r>
            <a:r>
              <a:rPr sz="1400" spc="10" dirty="0">
                <a:solidFill>
                  <a:srgbClr val="7E7E7E"/>
                </a:solidFill>
                <a:latin typeface="Arial"/>
                <a:cs typeface="Arial"/>
              </a:rPr>
              <a:t>interattivo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 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competente </a:t>
            </a:r>
            <a:r>
              <a:rPr sz="1400" spc="5" dirty="0">
                <a:solidFill>
                  <a:srgbClr val="7E7E7E"/>
                </a:solidFill>
                <a:latin typeface="Arial"/>
                <a:cs typeface="Arial"/>
              </a:rPr>
              <a:t>lo </a:t>
            </a:r>
            <a:r>
              <a:rPr sz="1400" spc="-45" dirty="0">
                <a:solidFill>
                  <a:srgbClr val="7E7E7E"/>
                </a:solidFill>
                <a:latin typeface="Arial"/>
                <a:cs typeface="Arial"/>
              </a:rPr>
              <a:t>scambio 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continuo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con </a:t>
            </a:r>
            <a:r>
              <a:rPr sz="1400" spc="-15" dirty="0">
                <a:solidFill>
                  <a:srgbClr val="7E7E7E"/>
                </a:solidFill>
                <a:latin typeface="Arial"/>
                <a:cs typeface="Arial"/>
              </a:rPr>
              <a:t>l’ambiente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400" spc="-15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15" dirty="0">
                <a:solidFill>
                  <a:srgbClr val="7E7E7E"/>
                </a:solidFill>
                <a:latin typeface="Arial"/>
                <a:cs typeface="Arial"/>
              </a:rPr>
              <a:t>gli 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adulti di </a:t>
            </a:r>
            <a:r>
              <a:rPr sz="1400" dirty="0">
                <a:solidFill>
                  <a:srgbClr val="7E7E7E"/>
                </a:solidFill>
                <a:latin typeface="Arial"/>
                <a:cs typeface="Arial"/>
              </a:rPr>
              <a:t>riferimento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gli </a:t>
            </a:r>
            <a:r>
              <a:rPr sz="1400" spc="5" dirty="0">
                <a:solidFill>
                  <a:srgbClr val="7E7E7E"/>
                </a:solidFill>
                <a:latin typeface="Arial"/>
                <a:cs typeface="Arial"/>
              </a:rPr>
              <a:t>permettono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di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elaborare  </a:t>
            </a:r>
            <a:r>
              <a:rPr sz="1400" spc="-15" dirty="0">
                <a:solidFill>
                  <a:srgbClr val="7E7E7E"/>
                </a:solidFill>
                <a:latin typeface="Arial"/>
                <a:cs typeface="Arial"/>
              </a:rPr>
              <a:t>ipotesi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 </a:t>
            </a:r>
            <a:r>
              <a:rPr sz="1400" dirty="0">
                <a:solidFill>
                  <a:srgbClr val="7E7E7E"/>
                </a:solidFill>
                <a:latin typeface="Arial"/>
                <a:cs typeface="Arial"/>
              </a:rPr>
              <a:t>teorie </a:t>
            </a:r>
            <a:r>
              <a:rPr sz="1400" spc="-45" dirty="0">
                <a:solidFill>
                  <a:srgbClr val="7E7E7E"/>
                </a:solidFill>
                <a:latin typeface="Arial"/>
                <a:cs typeface="Arial"/>
              </a:rPr>
              <a:t>alla </a:t>
            </a:r>
            <a:r>
              <a:rPr sz="1400" spc="-70" dirty="0">
                <a:solidFill>
                  <a:srgbClr val="7E7E7E"/>
                </a:solidFill>
                <a:latin typeface="Arial"/>
                <a:cs typeface="Arial"/>
              </a:rPr>
              <a:t>base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dei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suoi</a:t>
            </a:r>
            <a:r>
              <a:rPr sz="1400" spc="-17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15" dirty="0">
                <a:solidFill>
                  <a:srgbClr val="7E7E7E"/>
                </a:solidFill>
                <a:latin typeface="Arial"/>
                <a:cs typeface="Arial"/>
              </a:rPr>
              <a:t>apprendimenti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000">
              <a:latin typeface="Arial"/>
              <a:cs typeface="Arial"/>
            </a:endParaRPr>
          </a:p>
          <a:p>
            <a:pPr marL="12700" marR="2306320" algn="just">
              <a:lnSpc>
                <a:spcPct val="100000"/>
              </a:lnSpc>
            </a:pPr>
            <a:r>
              <a:rPr sz="1400" b="1" spc="-120" dirty="0">
                <a:solidFill>
                  <a:srgbClr val="7E7E7E"/>
                </a:solidFill>
                <a:latin typeface="Arial"/>
                <a:cs typeface="Arial"/>
              </a:rPr>
              <a:t>Le </a:t>
            </a:r>
            <a:r>
              <a:rPr sz="1400" b="1" spc="-80" dirty="0">
                <a:solidFill>
                  <a:srgbClr val="7E7E7E"/>
                </a:solidFill>
                <a:latin typeface="Arial"/>
                <a:cs typeface="Arial"/>
              </a:rPr>
              <a:t>Famiglie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sono 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partner </a:t>
            </a:r>
            <a:r>
              <a:rPr sz="1400" spc="-40" dirty="0">
                <a:solidFill>
                  <a:srgbClr val="7E7E7E"/>
                </a:solidFill>
                <a:latin typeface="Arial"/>
                <a:cs typeface="Arial"/>
              </a:rPr>
              <a:t>educazionali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con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i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quali 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condividere </a:t>
            </a:r>
            <a:r>
              <a:rPr sz="1400" spc="-40" dirty="0">
                <a:solidFill>
                  <a:srgbClr val="7E7E7E"/>
                </a:solidFill>
                <a:latin typeface="Arial"/>
                <a:cs typeface="Arial"/>
              </a:rPr>
              <a:t>la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crescita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dei </a:t>
            </a:r>
            <a:r>
              <a:rPr sz="1400" spc="10" dirty="0">
                <a:solidFill>
                  <a:srgbClr val="7E7E7E"/>
                </a:solidFill>
                <a:latin typeface="Arial"/>
                <a:cs typeface="Arial"/>
              </a:rPr>
              <a:t>loro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bambini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 </a:t>
            </a:r>
            <a:r>
              <a:rPr sz="1400" spc="-15" dirty="0">
                <a:solidFill>
                  <a:srgbClr val="7E7E7E"/>
                </a:solidFill>
                <a:latin typeface="Arial"/>
                <a:cs typeface="Arial"/>
              </a:rPr>
              <a:t>costruire  </a:t>
            </a:r>
            <a:r>
              <a:rPr sz="1400" spc="20" dirty="0">
                <a:solidFill>
                  <a:srgbClr val="7E7E7E"/>
                </a:solidFill>
                <a:latin typeface="Arial"/>
                <a:cs typeface="Arial"/>
              </a:rPr>
              <a:t>progetti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co-partecipati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del</a:t>
            </a:r>
            <a:r>
              <a:rPr sz="1400" spc="-30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nido.</a:t>
            </a:r>
            <a:endParaRPr sz="1400">
              <a:latin typeface="Arial"/>
              <a:cs typeface="Arial"/>
            </a:endParaRPr>
          </a:p>
          <a:p>
            <a:pPr marL="12700" marR="2306320" algn="just">
              <a:lnSpc>
                <a:spcPct val="100000"/>
              </a:lnSpc>
              <a:spcBef>
                <a:spcPts val="5"/>
              </a:spcBef>
            </a:pPr>
            <a:r>
              <a:rPr sz="1400" b="1" spc="-135" dirty="0">
                <a:solidFill>
                  <a:srgbClr val="7E7E7E"/>
                </a:solidFill>
                <a:latin typeface="Arial"/>
                <a:cs typeface="Arial"/>
              </a:rPr>
              <a:t>La </a:t>
            </a:r>
            <a:r>
              <a:rPr sz="1400" b="1" spc="-90" dirty="0">
                <a:solidFill>
                  <a:srgbClr val="7E7E7E"/>
                </a:solidFill>
                <a:latin typeface="Arial"/>
                <a:cs typeface="Arial"/>
              </a:rPr>
              <a:t>condivisione </a:t>
            </a:r>
            <a:r>
              <a:rPr sz="1400" b="1" spc="-60" dirty="0">
                <a:solidFill>
                  <a:srgbClr val="7E7E7E"/>
                </a:solidFill>
                <a:latin typeface="Arial"/>
                <a:cs typeface="Arial"/>
              </a:rPr>
              <a:t>e </a:t>
            </a:r>
            <a:r>
              <a:rPr sz="1400" b="1" spc="-40" dirty="0">
                <a:solidFill>
                  <a:srgbClr val="7E7E7E"/>
                </a:solidFill>
                <a:latin typeface="Arial"/>
                <a:cs typeface="Arial"/>
              </a:rPr>
              <a:t>il </a:t>
            </a:r>
            <a:r>
              <a:rPr sz="1400" b="1" spc="-55" dirty="0">
                <a:solidFill>
                  <a:srgbClr val="7E7E7E"/>
                </a:solidFill>
                <a:latin typeface="Arial"/>
                <a:cs typeface="Arial"/>
              </a:rPr>
              <a:t>confronto </a:t>
            </a:r>
            <a:r>
              <a:rPr sz="1400" b="1" spc="-85" dirty="0">
                <a:solidFill>
                  <a:srgbClr val="7E7E7E"/>
                </a:solidFill>
                <a:latin typeface="Arial"/>
                <a:cs typeface="Arial"/>
              </a:rPr>
              <a:t>sulle </a:t>
            </a:r>
            <a:r>
              <a:rPr sz="1400" b="1" spc="-75" dirty="0">
                <a:solidFill>
                  <a:srgbClr val="7E7E7E"/>
                </a:solidFill>
                <a:latin typeface="Arial"/>
                <a:cs typeface="Arial"/>
              </a:rPr>
              <a:t>competenze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i  </a:t>
            </a:r>
            <a:r>
              <a:rPr sz="1400" spc="-30" dirty="0">
                <a:solidFill>
                  <a:srgbClr val="7E7E7E"/>
                </a:solidFill>
                <a:latin typeface="Arial"/>
                <a:cs typeface="Arial"/>
              </a:rPr>
              <a:t>bisogni dei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bambini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aiutano  maggiormente  </a:t>
            </a:r>
            <a:r>
              <a:rPr sz="1400" spc="-90" dirty="0">
                <a:solidFill>
                  <a:srgbClr val="7E7E7E"/>
                </a:solidFill>
                <a:latin typeface="Arial"/>
                <a:cs typeface="Arial"/>
              </a:rPr>
              <a:t>a 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sostenere </a:t>
            </a:r>
            <a:r>
              <a:rPr sz="1400" spc="-40" dirty="0">
                <a:solidFill>
                  <a:srgbClr val="7E7E7E"/>
                </a:solidFill>
                <a:latin typeface="Arial"/>
                <a:cs typeface="Arial"/>
              </a:rPr>
              <a:t>la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crescita 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dell’identità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delle </a:t>
            </a:r>
            <a:r>
              <a:rPr sz="1400" spc="10" dirty="0">
                <a:solidFill>
                  <a:srgbClr val="7E7E7E"/>
                </a:solidFill>
                <a:latin typeface="Arial"/>
                <a:cs typeface="Arial"/>
              </a:rPr>
              <a:t>loro 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autonomie.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Questo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percorso </a:t>
            </a:r>
            <a:r>
              <a:rPr sz="1400" spc="-40" dirty="0">
                <a:solidFill>
                  <a:srgbClr val="7E7E7E"/>
                </a:solidFill>
                <a:latin typeface="Arial"/>
                <a:cs typeface="Arial"/>
              </a:rPr>
              <a:t>viene </a:t>
            </a:r>
            <a:r>
              <a:rPr sz="1400" spc="15" dirty="0">
                <a:solidFill>
                  <a:srgbClr val="7E7E7E"/>
                </a:solidFill>
                <a:latin typeface="Arial"/>
                <a:cs typeface="Arial"/>
              </a:rPr>
              <a:t>attuato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in </a:t>
            </a:r>
            <a:r>
              <a:rPr sz="1400" spc="-25" dirty="0">
                <a:solidFill>
                  <a:srgbClr val="7E7E7E"/>
                </a:solidFill>
                <a:latin typeface="Arial"/>
                <a:cs typeface="Arial"/>
              </a:rPr>
              <a:t>un  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clima</a:t>
            </a:r>
            <a:r>
              <a:rPr sz="1400" spc="-10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di</a:t>
            </a:r>
            <a:r>
              <a:rPr sz="1400" spc="-8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7E7E7E"/>
                </a:solidFill>
                <a:latin typeface="Arial"/>
                <a:cs typeface="Arial"/>
              </a:rPr>
              <a:t>fiducia</a:t>
            </a:r>
            <a:r>
              <a:rPr sz="1400" spc="-9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60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400" spc="-10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di</a:t>
            </a:r>
            <a:r>
              <a:rPr sz="1400" spc="-8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b="1" spc="-80" dirty="0">
                <a:solidFill>
                  <a:srgbClr val="7E7E7E"/>
                </a:solidFill>
                <a:latin typeface="Arial"/>
                <a:cs typeface="Arial"/>
              </a:rPr>
              <a:t>corresponsabilità</a:t>
            </a:r>
            <a:r>
              <a:rPr sz="1400" b="1" spc="-6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b="1" spc="-75" dirty="0">
                <a:solidFill>
                  <a:srgbClr val="7E7E7E"/>
                </a:solidFill>
                <a:latin typeface="Arial"/>
                <a:cs typeface="Arial"/>
              </a:rPr>
              <a:t>educativa</a:t>
            </a:r>
            <a:r>
              <a:rPr sz="1400" spc="-75" dirty="0">
                <a:solidFill>
                  <a:srgbClr val="7E7E7E"/>
                </a:solid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267200" y="7251192"/>
            <a:ext cx="2382011" cy="16261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1252" y="5407152"/>
            <a:ext cx="2253996" cy="15026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58640" y="3521964"/>
            <a:ext cx="2119884" cy="14264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02692" y="88392"/>
            <a:ext cx="2362200" cy="159715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280</Words>
  <Application>Microsoft Office PowerPoint</Application>
  <PresentationFormat>A4 (21x29,7 cm)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Office Theme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Federica Player</dc:creator>
  <cp:lastModifiedBy>Administrator</cp:lastModifiedBy>
  <cp:revision>3</cp:revision>
  <dcterms:created xsi:type="dcterms:W3CDTF">2022-04-01T08:44:53Z</dcterms:created>
  <dcterms:modified xsi:type="dcterms:W3CDTF">2022-04-01T11:27:18Z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2021-03-25T00:00:00Z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2022-04-01T00:00:00Z</vt:filetime>
  </property>
</Properties>
</file>